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64" r:id="rId5"/>
    <p:sldId id="276" r:id="rId6"/>
    <p:sldId id="278" r:id="rId7"/>
    <p:sldId id="279" r:id="rId8"/>
    <p:sldId id="282" r:id="rId9"/>
    <p:sldId id="281" r:id="rId10"/>
    <p:sldId id="269" r:id="rId11"/>
  </p:sldIdLst>
  <p:sldSz cx="12188825" cy="6858000"/>
  <p:notesSz cx="6797675" cy="9926638"/>
  <p:defaultTextStyle>
    <a:defPPr rtl="0">
      <a:defRPr lang="en-gb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AF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8C49F2-FCA9-4097-8C47-DFDD1EABE0FA}" v="6" dt="2023-04-04T08:51:06.204"/>
  </p1510:revLst>
</p1510:revInfo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2325" autoAdjust="0"/>
  </p:normalViewPr>
  <p:slideViewPr>
    <p:cSldViewPr showGuides="1">
      <p:cViewPr varScale="1">
        <p:scale>
          <a:sx n="85" d="100"/>
          <a:sy n="85" d="100"/>
        </p:scale>
        <p:origin x="590" y="53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0" d="100"/>
          <a:sy n="90" d="100"/>
        </p:scale>
        <p:origin x="3024" y="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C46FA63-D707-4B8C-96CC-B557CA336FCE}" type="datetime1">
              <a:rPr lang="en-GB" smtClean="0">
                <a:solidFill>
                  <a:schemeClr val="tx2"/>
                </a:solidFill>
              </a:rPr>
              <a:t>06/10/2025</a:t>
            </a:fld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FD77566-CD65-4859-9FA1-43956DC85B8C}" type="slidenum">
              <a:rPr lang="en-GB" smtClean="0">
                <a:solidFill>
                  <a:schemeClr val="tx2"/>
                </a:solidFill>
              </a:rPr>
              <a:t>‹#›</a:t>
            </a:fld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3B178AC-64BE-41F2-A7AE-E34946EE79F8}" type="datetime1">
              <a:rPr lang="en-GB" noProof="0" smtClean="0"/>
              <a:pPr/>
              <a:t>06/10/2025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B8796F01-7154-41E0-B48B-A6921757531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2930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983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45165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90980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57792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5190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7284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 rtlCol="0"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43BBB81-C700-4083-8127-E310BD1DC13C}" type="datetime1">
              <a:rPr lang="en-GB" noProof="0" smtClean="0"/>
              <a:pPr/>
              <a:t>06/10/2025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A60BA0E-20D0-4E7C-B286-26C960A6788F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rtlCol="0" anchor="t">
            <a:normAutofit/>
          </a:bodyPr>
          <a:lstStyle>
            <a:lvl1pPr algn="l">
              <a:defRPr sz="5400" b="0" cap="none" baseline="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rtlCol="0"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7CAB8BD-5A87-4DB5-924A-8B2AB5CF8B74}" type="datetime1">
              <a:rPr lang="en-GB" noProof="0" smtClean="0"/>
              <a:pPr/>
              <a:t>06/10/2025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831163F-A609-4965-981E-2512858A6B0B}" type="datetime1">
              <a:rPr lang="en-GB" noProof="0" smtClean="0"/>
              <a:pPr/>
              <a:t>06/10/2025</a:t>
            </a:fld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AAD07FA-60A0-4513-81AF-BDF95D9090DF}" type="datetime1">
              <a:rPr lang="en-GB" noProof="0" smtClean="0"/>
              <a:pPr/>
              <a:t>06/10/2025</a:t>
            </a:fld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EA9B41F-141C-4F65-BC2A-BC13EF27A4D7}" type="datetime1">
              <a:rPr lang="en-GB" noProof="0" smtClean="0"/>
              <a:pPr/>
              <a:t>06/10/2025</a:t>
            </a:fld>
            <a:endParaRPr lang="en-GB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rtlCol="0" anchor="b">
            <a:normAutofit/>
          </a:bodyPr>
          <a:lstStyle>
            <a:lvl1pPr algn="l">
              <a:defRPr sz="2000" b="1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0E95AA2-CDD5-40B0-B1CF-38A42C9DCC78}" type="datetime1">
              <a:rPr lang="en-GB" noProof="0" smtClean="0"/>
              <a:pPr/>
              <a:t>06/10/2025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rtlCol="0" anchor="b">
            <a:normAutofit/>
          </a:bodyPr>
          <a:lstStyle>
            <a:lvl1pPr algn="l">
              <a:defRPr sz="2000" b="1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F96DEFE-052F-4B34-8EAC-A263CB86F3A5}" type="datetime1">
              <a:rPr lang="en-GB" noProof="0" smtClean="0"/>
              <a:pPr/>
              <a:t>06/10/2025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0C41E57-B869-4F93-A8CB-3B07FB29569D}" type="datetime1">
              <a:rPr lang="en-GB" noProof="0" smtClean="0"/>
              <a:pPr/>
              <a:t>06/10/2025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B115EE6-DD38-46E5-A28F-7057CB4AE61C}" type="datetime1">
              <a:rPr lang="en-GB" noProof="0" smtClean="0"/>
              <a:pPr/>
              <a:t>06/10/2025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CF860746-45FF-4F3F-9CE0-E6B542C01EBE}" type="datetime1">
              <a:rPr lang="en-GB" noProof="0" smtClean="0"/>
              <a:pPr/>
              <a:t>06/10/2025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fld id="{EB37DED6-D4C7-42EE-AB49-D2E39E64FDE4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/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58108" y="1196752"/>
            <a:ext cx="8178833" cy="3298825"/>
          </a:xfrm>
        </p:spPr>
        <p:txBody>
          <a:bodyPr rtlCol="0">
            <a:normAutofit/>
          </a:bodyPr>
          <a:lstStyle/>
          <a:p>
            <a:pPr rtl="0"/>
            <a:r>
              <a:rPr lang="en-gb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Phonics Screening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5517" y="4416648"/>
            <a:ext cx="7008574" cy="1244600"/>
          </a:xfrm>
        </p:spPr>
        <p:txBody>
          <a:bodyPr rtlCol="0">
            <a:normAutofit/>
          </a:bodyPr>
          <a:lstStyle/>
          <a:p>
            <a:pPr rtl="0"/>
            <a:endParaRPr lang="en-US" sz="3600" i="1" dirty="0"/>
          </a:p>
        </p:txBody>
      </p:sp>
      <p:pic>
        <p:nvPicPr>
          <p:cNvPr id="4" name="Picture 2" descr="West Kidlington Primary School Phonics Parent Information">
            <a:extLst>
              <a:ext uri="{FF2B5EF4-FFF2-40B4-BE49-F238E27FC236}">
                <a16:creationId xmlns:a16="http://schemas.microsoft.com/office/drawing/2014/main" id="{1ADDB6E3-69B9-6392-85BF-95ABB760E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4633" y="5400675"/>
            <a:ext cx="313372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en-gb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Reading Changes Everything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itchFamily="2" charset="0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rtl="0">
              <a:buNone/>
            </a:pPr>
            <a:r>
              <a:rPr lang="en-US" sz="3600" i="1" dirty="0">
                <a:latin typeface="SassoonPrimaryInfant" pitchFamily="2" charset="0"/>
              </a:rPr>
              <a:t>“Teach a child to read and keep that child reading and we will change everything… </a:t>
            </a:r>
            <a:r>
              <a:rPr 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and I mean everything.”</a:t>
            </a:r>
          </a:p>
          <a:p>
            <a:pPr marL="0" indent="0" rtl="0">
              <a:buNone/>
            </a:pPr>
            <a:endParaRPr lang="en-US" sz="3600" dirty="0">
              <a:latin typeface="SassoonPrimaryInfant" pitchFamily="2" charset="0"/>
            </a:endParaRPr>
          </a:p>
          <a:p>
            <a:pPr marL="0" indent="0" algn="r" rtl="0">
              <a:buNone/>
            </a:pPr>
            <a:r>
              <a:rPr lang="en-US" dirty="0">
                <a:latin typeface="SassoonPrimaryInfant" pitchFamily="2" charset="0"/>
              </a:rPr>
              <a:t>Jeanette Winterson</a:t>
            </a:r>
          </a:p>
        </p:txBody>
      </p:sp>
    </p:spTree>
    <p:extLst>
      <p:ext uri="{BB962C8B-B14F-4D97-AF65-F5344CB8AC3E}">
        <p14:creationId xmlns:p14="http://schemas.microsoft.com/office/powerpoint/2010/main" val="71118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696616"/>
          </a:xfrm>
        </p:spPr>
        <p:txBody>
          <a:bodyPr rtlCol="0">
            <a:normAutofit fontScale="90000"/>
          </a:bodyPr>
          <a:lstStyle/>
          <a:p>
            <a:r>
              <a:rPr lang="en-US" sz="6000" b="1" u="sng" dirty="0">
                <a:latin typeface="SassoonPrimaryInfant" pitchFamily="2" charset="0"/>
              </a:rPr>
              <a:t>What is the Phonics Screening Check?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914162" y="1701800"/>
            <a:ext cx="10724866" cy="4470400"/>
          </a:xfrm>
        </p:spPr>
        <p:txBody>
          <a:bodyPr rtlCol="0">
            <a:normAutofit/>
          </a:bodyPr>
          <a:lstStyle/>
          <a:p>
            <a:pPr rtl="0"/>
            <a:r>
              <a:rPr lang="en-US" sz="2000" dirty="0">
                <a:latin typeface="SassoonPrimaryInfant" pitchFamily="2" charset="0"/>
              </a:rPr>
              <a:t>A word-reading check taken in June. </a:t>
            </a:r>
          </a:p>
          <a:p>
            <a:pPr rtl="0"/>
            <a:r>
              <a:rPr lang="en-US" sz="2000" dirty="0">
                <a:latin typeface="SassoonPrimaryInfant" pitchFamily="2" charset="0"/>
              </a:rPr>
              <a:t>Children read 40 words – 20 real words and 20 nonsense words, either by sight or using phonic strategies.</a:t>
            </a:r>
          </a:p>
          <a:p>
            <a:pPr rtl="0"/>
            <a:r>
              <a:rPr lang="en-US" sz="2000" dirty="0">
                <a:latin typeface="SassoonPrimaryInfant" pitchFamily="2" charset="0"/>
              </a:rPr>
              <a:t>The check takes no more than 10 minutes and is done on a 1:1 basis.</a:t>
            </a:r>
          </a:p>
          <a:p>
            <a:pPr rtl="0"/>
            <a:r>
              <a:rPr lang="en-US" sz="2000" dirty="0">
                <a:latin typeface="SassoonPrimaryInfant" pitchFamily="2" charset="0"/>
              </a:rPr>
              <a:t>The threshold is usually 32 words read correctly. </a:t>
            </a:r>
          </a:p>
          <a:p>
            <a:pPr rtl="0"/>
            <a:r>
              <a:rPr lang="en-US" sz="2000" dirty="0">
                <a:latin typeface="SassoonPrimaryInfant" pitchFamily="2" charset="0"/>
              </a:rPr>
              <a:t>If they do not manage to read 32 of the words, they are given extra support, and repeat the check at the end of Year 2. </a:t>
            </a:r>
          </a:p>
          <a:p>
            <a:pPr rtl="0"/>
            <a:r>
              <a:rPr lang="en-US" sz="2000" dirty="0">
                <a:latin typeface="SassoonPrimaryInfant" pitchFamily="2" charset="0"/>
              </a:rPr>
              <a:t>The aim is that all children will be able to read accurately before they begin Year 3.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4470A3-CE30-2B3A-581B-55C8234CCB2B}"/>
              </a:ext>
            </a:extLst>
          </p:cNvPr>
          <p:cNvSpPr txBox="1"/>
          <p:nvPr/>
        </p:nvSpPr>
        <p:spPr>
          <a:xfrm>
            <a:off x="477788" y="5322716"/>
            <a:ext cx="1123324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FF"/>
                </a:highlight>
                <a:latin typeface="SassoonPrimaryInfant" pitchFamily="2" charset="0"/>
              </a:rPr>
              <a:t>All children are individuals, and all develop at different rates. The screening check ensures that teachers understand which children need extra help with phonic decoding. </a:t>
            </a:r>
          </a:p>
          <a:p>
            <a:pPr algn="ctr"/>
            <a:r>
              <a:rPr lang="en-US" u="sng" dirty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FF"/>
                </a:highlight>
                <a:latin typeface="SassoonPrimaryInfant" pitchFamily="2" charset="0"/>
              </a:rPr>
              <a:t>They have not failed!</a:t>
            </a:r>
            <a:endParaRPr lang="en-GB" u="sng" dirty="0">
              <a:solidFill>
                <a:schemeClr val="tx2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FFFF"/>
              </a:highlight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772" y="188640"/>
            <a:ext cx="11999068" cy="1397000"/>
          </a:xfrm>
        </p:spPr>
        <p:txBody>
          <a:bodyPr rtlCol="0">
            <a:noAutofit/>
          </a:bodyPr>
          <a:lstStyle/>
          <a:p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Green Words and Nonsense </a:t>
            </a:r>
            <a:b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</a:br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(Alien) Words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37508" y="2429023"/>
            <a:ext cx="4977104" cy="4470400"/>
          </a:xfrm>
        </p:spPr>
        <p:txBody>
          <a:bodyPr rtlCol="0">
            <a:normAutofit/>
          </a:bodyPr>
          <a:lstStyle/>
          <a:p>
            <a:pPr rtl="0"/>
            <a:r>
              <a:rPr lang="en-gb" dirty="0">
                <a:latin typeface="SassoonPrimaryInfant" pitchFamily="2" charset="0"/>
              </a:rPr>
              <a:t>Words that can be read through decoding and blending.</a:t>
            </a:r>
          </a:p>
          <a:p>
            <a:pPr rtl="0"/>
            <a:r>
              <a:rPr lang="en-GB" dirty="0">
                <a:latin typeface="SassoonPrimaryInfant" pitchFamily="2" charset="0"/>
              </a:rPr>
              <a:t>Children are taught to segment and blend these words</a:t>
            </a:r>
          </a:p>
          <a:p>
            <a:pPr rtl="0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These are real words that have meaning.</a:t>
            </a:r>
          </a:p>
          <a:p>
            <a:pPr rtl="0"/>
            <a:r>
              <a:rPr lang="en-GB" dirty="0">
                <a:latin typeface="SassoonPrimaryInfant" pitchFamily="2" charset="0"/>
              </a:rPr>
              <a:t>Examples of green words:</a:t>
            </a:r>
          </a:p>
          <a:p>
            <a:pPr marL="0" indent="0" rtl="0">
              <a:buNone/>
            </a:pPr>
            <a:r>
              <a:rPr lang="en-GB" dirty="0" err="1">
                <a:latin typeface="SassoonPrimaryInfant" pitchFamily="2" charset="0"/>
              </a:rPr>
              <a:t>ch</a:t>
            </a:r>
            <a:r>
              <a:rPr lang="en-GB" dirty="0">
                <a:latin typeface="SassoonPrimaryInfant" pitchFamily="2" charset="0"/>
              </a:rPr>
              <a:t>-o-p    g-r-</a:t>
            </a:r>
            <a:r>
              <a:rPr lang="en-GB" dirty="0" err="1">
                <a:latin typeface="SassoonPrimaryInfant" pitchFamily="2" charset="0"/>
              </a:rPr>
              <a:t>ee</a:t>
            </a:r>
            <a:r>
              <a:rPr lang="en-GB" dirty="0">
                <a:latin typeface="SassoonPrimaryInfant" pitchFamily="2" charset="0"/>
              </a:rPr>
              <a:t>-n    s-p-oi-l    </a:t>
            </a:r>
          </a:p>
          <a:p>
            <a:pPr marL="0" indent="0" rtl="0">
              <a:buNone/>
            </a:pPr>
            <a:r>
              <a:rPr lang="en-GB" dirty="0">
                <a:latin typeface="SassoonPrimaryInfant" pitchFamily="2" charset="0"/>
              </a:rPr>
              <a:t>c-o-b-w-e-b    </a:t>
            </a:r>
            <a:r>
              <a:rPr lang="en-GB" dirty="0" err="1">
                <a:latin typeface="SassoonPrimaryInfant" pitchFamily="2" charset="0"/>
              </a:rPr>
              <a:t>i</a:t>
            </a:r>
            <a:r>
              <a:rPr lang="en-GB" dirty="0">
                <a:latin typeface="SassoonPrimaryInfant" pitchFamily="2" charset="0"/>
              </a:rPr>
              <a:t>-n-c-l-u-d-e</a:t>
            </a:r>
            <a:endParaRPr lang="en-US" dirty="0">
              <a:latin typeface="SassoonPrimaryInfant" pitchFamily="2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7E57FDF-213D-ADAB-5B9D-4E03AB1E5A37}"/>
              </a:ext>
            </a:extLst>
          </p:cNvPr>
          <p:cNvSpPr/>
          <p:nvPr/>
        </p:nvSpPr>
        <p:spPr>
          <a:xfrm>
            <a:off x="693812" y="1585640"/>
            <a:ext cx="4464496" cy="83524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Real Words</a:t>
            </a: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itchFamily="2" charset="0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7FD5057C-A1B9-A8D0-3152-ED66CE1C447A}"/>
              </a:ext>
            </a:extLst>
          </p:cNvPr>
          <p:cNvSpPr/>
          <p:nvPr/>
        </p:nvSpPr>
        <p:spPr>
          <a:xfrm rot="20848144">
            <a:off x="2573225" y="6548315"/>
            <a:ext cx="889645" cy="164089"/>
          </a:xfrm>
          <a:prstGeom prst="arc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CF74942-8DB7-0931-D0E5-6D4BCACC0693}"/>
              </a:ext>
            </a:extLst>
          </p:cNvPr>
          <p:cNvSpPr/>
          <p:nvPr/>
        </p:nvSpPr>
        <p:spPr>
          <a:xfrm>
            <a:off x="6742484" y="1585640"/>
            <a:ext cx="4464496" cy="835248"/>
          </a:xfrm>
          <a:prstGeom prst="roundRect">
            <a:avLst/>
          </a:prstGeom>
          <a:solidFill>
            <a:srgbClr val="5EAF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Nonsense Words</a:t>
            </a: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itchFamily="2" charset="0"/>
            </a:endParaRP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F6D201A3-8B13-8DF8-37BE-1495BC2C280A}"/>
              </a:ext>
            </a:extLst>
          </p:cNvPr>
          <p:cNvSpPr txBox="1">
            <a:spLocks/>
          </p:cNvSpPr>
          <p:nvPr/>
        </p:nvSpPr>
        <p:spPr>
          <a:xfrm>
            <a:off x="6486180" y="2429023"/>
            <a:ext cx="497710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5000"/>
              </a:lnSpc>
              <a:spcBef>
                <a:spcPts val="1866"/>
              </a:spcBef>
              <a:buSzPct val="10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392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58037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SassoonPrimaryInfant" pitchFamily="2" charset="0"/>
              </a:rPr>
              <a:t>Words that can be read through decoding and blending.</a:t>
            </a:r>
          </a:p>
          <a:p>
            <a:pPr rtl="0"/>
            <a:r>
              <a:rPr lang="en-GB" dirty="0">
                <a:latin typeface="SassoonPrimaryInfant" pitchFamily="2" charset="0"/>
              </a:rPr>
              <a:t>Children are taught to segment and blend these words</a:t>
            </a:r>
          </a:p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These are </a:t>
            </a:r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not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 real words and have no meaning.</a:t>
            </a:r>
          </a:p>
          <a:p>
            <a:r>
              <a:rPr lang="en-GB" dirty="0">
                <a:latin typeface="SassoonPrimaryInfant" pitchFamily="2" charset="0"/>
              </a:rPr>
              <a:t>Examples of nonsense words:</a:t>
            </a:r>
          </a:p>
          <a:p>
            <a:pPr marL="0" indent="0">
              <a:buFont typeface="Arial" pitchFamily="34" charset="0"/>
              <a:buNone/>
            </a:pPr>
            <a:r>
              <a:rPr lang="en-GB" dirty="0">
                <a:latin typeface="SassoonPrimaryInfant" pitchFamily="2" charset="0"/>
              </a:rPr>
              <a:t>j-o-</a:t>
            </a:r>
            <a:r>
              <a:rPr lang="en-GB" dirty="0" err="1">
                <a:latin typeface="SassoonPrimaryInfant" pitchFamily="2" charset="0"/>
              </a:rPr>
              <a:t>ch</a:t>
            </a:r>
            <a:r>
              <a:rPr lang="en-GB" dirty="0">
                <a:latin typeface="SassoonPrimaryInfant" pitchFamily="2" charset="0"/>
              </a:rPr>
              <a:t>    r-</a:t>
            </a:r>
            <a:r>
              <a:rPr lang="en-GB" dirty="0" err="1">
                <a:latin typeface="SassoonPrimaryInfant" pitchFamily="2" charset="0"/>
              </a:rPr>
              <a:t>ee</a:t>
            </a:r>
            <a:r>
              <a:rPr lang="en-GB" dirty="0">
                <a:latin typeface="SassoonPrimaryInfant" pitchFamily="2" charset="0"/>
              </a:rPr>
              <a:t>-</a:t>
            </a:r>
            <a:r>
              <a:rPr lang="en-GB" dirty="0" err="1">
                <a:latin typeface="SassoonPrimaryInfant" pitchFamily="2" charset="0"/>
              </a:rPr>
              <a:t>nk</a:t>
            </a:r>
            <a:r>
              <a:rPr lang="en-GB" dirty="0">
                <a:latin typeface="SassoonPrimaryInfant" pitchFamily="2" charset="0"/>
              </a:rPr>
              <a:t>    l-</a:t>
            </a:r>
            <a:r>
              <a:rPr lang="en-GB" dirty="0" err="1">
                <a:latin typeface="SassoonPrimaryInfant" pitchFamily="2" charset="0"/>
              </a:rPr>
              <a:t>i</a:t>
            </a:r>
            <a:r>
              <a:rPr lang="en-GB" dirty="0">
                <a:latin typeface="SassoonPrimaryInfant" pitchFamily="2" charset="0"/>
              </a:rPr>
              <a:t>-p-e    </a:t>
            </a:r>
          </a:p>
          <a:p>
            <a:pPr marL="0" indent="0">
              <a:buFont typeface="Arial" pitchFamily="34" charset="0"/>
              <a:buNone/>
            </a:pPr>
            <a:r>
              <a:rPr lang="en-GB" dirty="0">
                <a:latin typeface="SassoonPrimaryInfant" pitchFamily="2" charset="0"/>
              </a:rPr>
              <a:t>b-r-ai-n-t    s-r-</a:t>
            </a:r>
            <a:r>
              <a:rPr lang="en-GB" dirty="0" err="1">
                <a:latin typeface="SassoonPrimaryInfant" pitchFamily="2" charset="0"/>
              </a:rPr>
              <a:t>i</a:t>
            </a:r>
            <a:r>
              <a:rPr lang="en-GB" dirty="0">
                <a:latin typeface="SassoonPrimaryInfant" pitchFamily="2" charset="0"/>
              </a:rPr>
              <a:t>-</a:t>
            </a:r>
            <a:r>
              <a:rPr lang="en-GB" dirty="0" err="1">
                <a:latin typeface="SassoonPrimaryInfant" pitchFamily="2" charset="0"/>
              </a:rPr>
              <a:t>nk</a:t>
            </a:r>
            <a:r>
              <a:rPr lang="en-GB" dirty="0">
                <a:latin typeface="SassoonPrimaryInfant" pitchFamily="2" charset="0"/>
              </a:rPr>
              <a:t>-er</a:t>
            </a:r>
            <a:endParaRPr lang="en-US" dirty="0">
              <a:latin typeface="SassoonPrimaryInfant" pitchFamily="2" charset="0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6349EA35-5B92-84D3-CA33-374B8546F4FB}"/>
              </a:ext>
            </a:extLst>
          </p:cNvPr>
          <p:cNvSpPr/>
          <p:nvPr/>
        </p:nvSpPr>
        <p:spPr>
          <a:xfrm rot="20848144">
            <a:off x="8529909" y="5971829"/>
            <a:ext cx="889645" cy="164089"/>
          </a:xfrm>
          <a:prstGeom prst="arc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Green Comic Alien Clip Art at Clker.com - vector clip art online, royalty  free &amp; public domain">
            <a:extLst>
              <a:ext uri="{FF2B5EF4-FFF2-40B4-BE49-F238E27FC236}">
                <a16:creationId xmlns:a16="http://schemas.microsoft.com/office/drawing/2014/main" id="{F0DFA8D0-44C5-C26C-178A-57F94CB65B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1122" y="4558043"/>
            <a:ext cx="1831715" cy="2324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772" y="188640"/>
            <a:ext cx="11084907" cy="1397000"/>
          </a:xfrm>
        </p:spPr>
        <p:txBody>
          <a:bodyPr rtlCol="0">
            <a:normAutofit/>
          </a:bodyPr>
          <a:lstStyle/>
          <a:p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How are the results used?</a:t>
            </a:r>
            <a:endParaRPr lang="en-US" i="1" dirty="0"/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27E0B4F4-8190-27CE-30C1-60C342608B57}"/>
              </a:ext>
            </a:extLst>
          </p:cNvPr>
          <p:cNvSpPr txBox="1">
            <a:spLocks/>
          </p:cNvSpPr>
          <p:nvPr/>
        </p:nvSpPr>
        <p:spPr>
          <a:xfrm>
            <a:off x="721804" y="1585640"/>
            <a:ext cx="10724866" cy="364356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>
            <a:lvl1pPr marL="0" indent="0" algn="l" defTabSz="1218987" rtl="0" eaLnBrk="1" latinLnBrk="0" hangingPunct="1">
              <a:lnSpc>
                <a:spcPct val="95000"/>
              </a:lnSpc>
              <a:spcBef>
                <a:spcPts val="0"/>
              </a:spcBef>
              <a:buSzPct val="100000"/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None/>
              <a:defRPr sz="2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SassoonPrimaryInfant" pitchFamily="2" charset="0"/>
              </a:rPr>
              <a:t>Results from the check will be used by schools to </a:t>
            </a:r>
            <a:r>
              <a:rPr lang="en-US" dirty="0" err="1">
                <a:latin typeface="SassoonPrimaryInfant" pitchFamily="2" charset="0"/>
              </a:rPr>
              <a:t>analyse</a:t>
            </a:r>
            <a:r>
              <a:rPr lang="en-US" dirty="0">
                <a:latin typeface="SassoonPrimaryInfant" pitchFamily="2" charset="0"/>
              </a:rPr>
              <a:t> their own performance and for </a:t>
            </a:r>
            <a:r>
              <a:rPr lang="en-US" dirty="0" err="1">
                <a:latin typeface="SassoonPrimaryInfant" pitchFamily="2" charset="0"/>
              </a:rPr>
              <a:t>Ofsted</a:t>
            </a:r>
            <a:r>
              <a:rPr lang="en-US" dirty="0">
                <a:latin typeface="SassoonPrimaryInfant" pitchFamily="2" charset="0"/>
              </a:rPr>
              <a:t> to use in inspections.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SassoonPrimaryInfant" pitchFamily="2" charset="0"/>
              </a:rPr>
              <a:t>Teachers will gain a better understanding of who needs support with decoding/blending.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SassoonPrimaryInfant" pitchFamily="2" charset="0"/>
              </a:rPr>
              <a:t>Parents will have an understanding of whether their child is on track with their reading skills (results will be shared with parents in end of year reports).</a:t>
            </a:r>
          </a:p>
        </p:txBody>
      </p:sp>
      <p:pic>
        <p:nvPicPr>
          <p:cNvPr id="4098" name="Picture 2" descr="Results with magnifying glass | Free SVG">
            <a:extLst>
              <a:ext uri="{FF2B5EF4-FFF2-40B4-BE49-F238E27FC236}">
                <a16:creationId xmlns:a16="http://schemas.microsoft.com/office/drawing/2014/main" id="{BCAF4426-AFF3-5483-03D2-2A8532D0F9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218" y="4725144"/>
            <a:ext cx="2651894" cy="265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21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772" y="-171400"/>
            <a:ext cx="11084907" cy="1397000"/>
          </a:xfrm>
        </p:spPr>
        <p:txBody>
          <a:bodyPr rtlCol="0">
            <a:normAutofit/>
          </a:bodyPr>
          <a:lstStyle/>
          <a:p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What Can You Do To Help?</a:t>
            </a:r>
            <a:endParaRPr lang="en-US" i="1" dirty="0"/>
          </a:p>
        </p:txBody>
      </p:sp>
      <p:pic>
        <p:nvPicPr>
          <p:cNvPr id="3074" name="Picture 2" descr="Phonics - St Matthew's Church of England Primary School">
            <a:extLst>
              <a:ext uri="{FF2B5EF4-FFF2-40B4-BE49-F238E27FC236}">
                <a16:creationId xmlns:a16="http://schemas.microsoft.com/office/drawing/2014/main" id="{82E8E725-C72E-221A-8EA2-DC6AF986B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88" y="1219926"/>
            <a:ext cx="593941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D16A81-A91D-5FE7-536C-ED8ADB393B6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274" t="17780" r="26960" b="7990"/>
          <a:stretch/>
        </p:blipFill>
        <p:spPr>
          <a:xfrm rot="20938313">
            <a:off x="3077498" y="2517639"/>
            <a:ext cx="1660109" cy="24964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EF39472-D1EC-DE2C-C699-FF0B109A444E}"/>
              </a:ext>
            </a:extLst>
          </p:cNvPr>
          <p:cNvSpPr txBox="1"/>
          <p:nvPr/>
        </p:nvSpPr>
        <p:spPr>
          <a:xfrm>
            <a:off x="405780" y="3193457"/>
            <a:ext cx="26642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PrimaryInfant" pitchFamily="2" charset="0"/>
              </a:rPr>
              <a:t>Regularly </a:t>
            </a:r>
            <a:r>
              <a:rPr lang="en-US" sz="2000" dirty="0" err="1">
                <a:latin typeface="SassoonPrimaryInfant" pitchFamily="2" charset="0"/>
              </a:rPr>
              <a:t>practise</a:t>
            </a:r>
            <a:r>
              <a:rPr lang="en-US" sz="2000" dirty="0">
                <a:latin typeface="SassoonPrimaryInfant" pitchFamily="2" charset="0"/>
              </a:rPr>
              <a:t> set 1, 2, 3 and the additional sounds, in a different order each time. </a:t>
            </a:r>
            <a:r>
              <a:rPr lang="en-US" sz="1600" i="1" dirty="0">
                <a:latin typeface="SassoonPrimaryInfant" pitchFamily="2" charset="0"/>
              </a:rPr>
              <a:t>Remind your child to say the pure sounds…</a:t>
            </a:r>
            <a:endParaRPr lang="en-GB" i="1" dirty="0">
              <a:latin typeface="SassoonPrimaryInfant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E13AD6-3445-0643-4580-31220EA21E51}"/>
              </a:ext>
            </a:extLst>
          </p:cNvPr>
          <p:cNvSpPr txBox="1"/>
          <p:nvPr/>
        </p:nvSpPr>
        <p:spPr>
          <a:xfrm>
            <a:off x="4961054" y="4756146"/>
            <a:ext cx="682199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SassoonPrimaryInfant" pitchFamily="2" charset="0"/>
              </a:rPr>
              <a:t>Encourage your child to read books with confidence and pace.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06F486-BB00-B59B-7AA3-67F26714EAE4}"/>
              </a:ext>
            </a:extLst>
          </p:cNvPr>
          <p:cNvSpPr txBox="1"/>
          <p:nvPr/>
        </p:nvSpPr>
        <p:spPr>
          <a:xfrm>
            <a:off x="5374332" y="3406338"/>
            <a:ext cx="65354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SassoonPrimaryInfant" pitchFamily="2" charset="0"/>
              </a:rPr>
              <a:t>When a support booklet comes home, encourage your child to read the words (this can be done in any order!).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68289C-CBFF-41A5-FB81-8E64140FED43}"/>
              </a:ext>
            </a:extLst>
          </p:cNvPr>
          <p:cNvSpPr txBox="1"/>
          <p:nvPr/>
        </p:nvSpPr>
        <p:spPr>
          <a:xfrm>
            <a:off x="6580350" y="1555668"/>
            <a:ext cx="520269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Listen to your child read everyday. This can be a book of their choice, but the more they read, the more exposure they are gaining!</a:t>
            </a:r>
            <a:endParaRPr lang="en-GB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60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r>
              <a:rPr lang="en-GB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Questions?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itchFamily="2" charset="0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A19BADFE-56FC-181E-FFCA-EF5830554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964" y="1844824"/>
            <a:ext cx="5268415" cy="4725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Year 1 Phonics Screening | St Mary's RC Primary School">
            <a:extLst>
              <a:ext uri="{FF2B5EF4-FFF2-40B4-BE49-F238E27FC236}">
                <a16:creationId xmlns:a16="http://schemas.microsoft.com/office/drawing/2014/main" id="{A7D8F393-EB6E-CE32-61D8-98FC1AD71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9450">
            <a:off x="7821925" y="937185"/>
            <a:ext cx="3779252" cy="498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94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2786181_TF02787940" id="{1798802C-84EE-40F8-AA82-749FCB0DAB40}" vid="{E03FD201-C9ED-47D9-B1F3-097360176F4C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ocPublishedLinkedAssetsLookup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LocLastLocAttemptVersionTypeLookup xmlns="4873beb7-5857-4685-be1f-d57550cc96cc" xsi:nil="true"/>
    <DirectSourceMarket xmlns="4873beb7-5857-4685-be1f-d57550cc96cc" xsi:nil="true"/>
    <ThumbnailAssetId xmlns="4873beb7-5857-4685-be1f-d57550cc96cc" xsi:nil="true"/>
    <PrimaryImageGen xmlns="4873beb7-5857-4685-be1f-d57550cc96cc">false</PrimaryImageGen>
    <LocNewPublishedVersionLookup xmlns="4873beb7-5857-4685-be1f-d57550cc96cc" xsi:nil="true"/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LocOverallPublishStatusLookup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LocOverallLocStatusLookup xmlns="4873beb7-5857-4685-be1f-d57550cc96cc" xsi:nil="true"/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1345039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>The bookstacks present on most slides  make this a good choice for students, teachers, reading enthusiasts, and others in education. This presentation template contains multiple slide layouts in widescreen format (16x9) and includes a sample table and chart that you can easily  modify.</APDescription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2011-11-26T00:00:00+00:00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TemplateStatus xmlns="4873beb7-5857-4685-be1f-d57550cc96cc">Complete</TemplateStatus>
    <Downloads xmlns="4873beb7-5857-4685-be1f-d57550cc96cc">0</Downloads>
    <OOCacheId xmlns="4873beb7-5857-4685-be1f-d57550cc96cc" xsi:nil="true"/>
    <IsDeleted xmlns="4873beb7-5857-4685-be1f-d57550cc96cc">false</IsDeleted>
    <LocPublishedDependentAssetsLookup xmlns="4873beb7-5857-4685-be1f-d57550cc96cc" xsi:nil="true"/>
    <AssetExpire xmlns="4873beb7-5857-4685-be1f-d57550cc96cc">2029-05-12T07:00:00+00:00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EditorialTags xmlns="4873beb7-5857-4685-be1f-d57550cc96cc" xsi:nil="true"/>
    <SubmitterId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TP102787939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694216</LocLastLocAttemptVersionLookup>
    <LocProcessedForHandoffsLookup xmlns="4873beb7-5857-4685-be1f-d57550cc96cc" xsi:nil="true"/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LocOverallPreviewStatusLookup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 xsi:nil="true"/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LocProcessedForMarketsLookup xmlns="4873beb7-5857-4685-be1f-d57550cc96cc" xsi:nil="true"/>
    <TPLaunchHelpLinkType xmlns="4873beb7-5857-4685-be1f-d57550cc96cc">Template</TPLaunchHelpLinkType>
    <OriginalRelease xmlns="4873beb7-5857-4685-be1f-d57550cc96cc">15</OriginalRelease>
    <LocalizationTagsTaxHTField0 xmlns="4873beb7-5857-4685-be1f-d57550cc96cc">
      <Terms xmlns="http://schemas.microsoft.com/office/infopath/2007/PartnerControls"/>
    </LocalizationTagsTaxHTField0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LocOverallHandbackStatusLookup xmlns="4873beb7-5857-4685-be1f-d57550cc96cc" xsi:nil="true"/>
    <ShowIn xmlns="4873beb7-5857-4685-be1f-d57550cc96cc">Show everywhere</ShowIn>
    <UANotes xmlns="4873beb7-5857-4685-be1f-d57550cc96cc" xsi:nil="true"/>
    <InternalTagsTaxHTField0 xmlns="4873beb7-5857-4685-be1f-d57550cc96cc">
      <Terms xmlns="http://schemas.microsoft.com/office/infopath/2007/PartnerControls"/>
    </InternalTagsTaxHTField0>
    <CSXHash xmlns="4873beb7-5857-4685-be1f-d57550cc96cc" xsi:nil="true"/>
    <VoteCount xmlns="4873beb7-5857-4685-be1f-d57550cc96cc" xsi:nil="true"/>
    <LocMarketGroupTiers2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BBB5C329-08A6-4E5E-AEF1-A97828C874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1B558C7-619B-49BE-9097-7FCBDADD4E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01D382-32B0-43EE-932C-28906AF37617}">
  <ds:schemaRefs>
    <ds:schemaRef ds:uri="http://purl.org/dc/terms/"/>
    <ds:schemaRef ds:uri="http://purl.org/dc/elements/1.1/"/>
    <ds:schemaRef ds:uri="http://schemas.openxmlformats.org/package/2006/metadata/core-properties"/>
    <ds:schemaRef ds:uri="4873beb7-5857-4685-be1f-d57550cc96cc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278</TotalTime>
  <Words>438</Words>
  <Application>Microsoft Office PowerPoint</Application>
  <PresentationFormat>Custom</PresentationFormat>
  <Paragraphs>46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SassoonPrimaryInfant</vt:lpstr>
      <vt:lpstr>Books 16x9</vt:lpstr>
      <vt:lpstr>Phonics Screening</vt:lpstr>
      <vt:lpstr>Reading Changes Everything</vt:lpstr>
      <vt:lpstr>What is the Phonics Screening Check?</vt:lpstr>
      <vt:lpstr>Green Words and Nonsense  (Alien) Words</vt:lpstr>
      <vt:lpstr>How are the results used?</vt:lpstr>
      <vt:lpstr>What Can You Do To Help?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Screening Workshop 2023</dc:title>
  <dc:creator>Sophie Bowen</dc:creator>
  <cp:lastModifiedBy>Katy Martin</cp:lastModifiedBy>
  <cp:revision>2</cp:revision>
  <cp:lastPrinted>2023-02-27T16:30:26Z</cp:lastPrinted>
  <dcterms:created xsi:type="dcterms:W3CDTF">2023-02-24T16:58:09Z</dcterms:created>
  <dcterms:modified xsi:type="dcterms:W3CDTF">2025-10-06T15:19:10Z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